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3" r:id="rId1"/>
  </p:sldMasterIdLst>
  <p:notesMasterIdLst>
    <p:notesMasterId r:id="rId15"/>
  </p:notesMasterIdLst>
  <p:sldIdLst>
    <p:sldId id="686" r:id="rId2"/>
    <p:sldId id="677" r:id="rId3"/>
    <p:sldId id="678" r:id="rId4"/>
    <p:sldId id="679" r:id="rId5"/>
    <p:sldId id="680" r:id="rId6"/>
    <p:sldId id="681" r:id="rId7"/>
    <p:sldId id="682" r:id="rId8"/>
    <p:sldId id="683" r:id="rId9"/>
    <p:sldId id="684" r:id="rId10"/>
    <p:sldId id="690" r:id="rId11"/>
    <p:sldId id="691" r:id="rId12"/>
    <p:sldId id="692" r:id="rId13"/>
    <p:sldId id="694" r:id="rId14"/>
  </p:sldIdLst>
  <p:sldSz cx="9144000" cy="5143500" type="screen16x9"/>
  <p:notesSz cx="6858000" cy="9144000"/>
  <p:embeddedFontLs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Georgia" pitchFamily="18" charset="0"/>
      <p:regular r:id="rId20"/>
      <p:bold r:id="rId21"/>
      <p:italic r:id="rId22"/>
      <p:boldItalic r:id="rId23"/>
    </p:embeddedFont>
    <p:embeddedFont>
      <p:font typeface="Nunito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77" autoAdjust="0"/>
    <p:restoredTop sz="94660"/>
  </p:normalViewPr>
  <p:slideViewPr>
    <p:cSldViewPr snapToGrid="0">
      <p:cViewPr>
        <p:scale>
          <a:sx n="125" d="100"/>
          <a:sy n="125" d="100"/>
        </p:scale>
        <p:origin x="-82" y="-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jpeg>
</file>

<file path=ppt/media/image3.png>
</file>

<file path=ppt/media/image4.gif>
</file>

<file path=ppt/media/image5.gif>
</file>

<file path=ppt/media/image6.g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87889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  <a:latin typeface="Georgia" panose="02040502050405020303" pitchFamily="18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Georgia" panose="02040502050405020303" pitchFamily="18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2000">
                <a:latin typeface="Georgia" panose="02040502050405020303" pitchFamily="18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800">
                <a:solidFill>
                  <a:schemeClr val="bg2"/>
                </a:solidFill>
                <a:latin typeface="Georgia" panose="02040502050405020303" pitchFamily="18" charset="0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 lang="en-US" dirty="0" smtClean="0"/>
          </a:p>
          <a:p>
            <a:pPr lvl="1"/>
            <a:endParaRPr dirty="0"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latin typeface="Georgia" panose="02040502050405020303" pitchFamily="18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>
                <a:latin typeface="Georgia" panose="02040502050405020303" pitchFamily="18" charset="0"/>
              </a:defRPr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26" name="Google Shape;12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27" name="Google Shape;12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28" name="Google Shape;12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29" name="Google Shape;12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0" name="Google Shape;13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1" name="Google Shape;13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3" name="Google Shape;13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6" name="Google Shape;13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7" name="Google Shape;13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8" name="Google Shape;13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9" name="Google Shape;13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40" name="Google Shape;14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41" name="Google Shape;14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sp>
        <p:nvSpPr>
          <p:cNvPr id="144" name="Google Shape;14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latin typeface="Georgia" panose="02040502050405020303" pitchFamily="18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Georgia" panose="02040502050405020303" pitchFamily="18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6" r:id="rId4"/>
    <p:sldLayoutId id="2147483657" r:id="rId5"/>
    <p:sldLayoutId id="2147483658" r:id="rId6"/>
    <p:sldLayoutId id="2147483659" r:id="rId7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Georgia" panose="02040502050405020303" pitchFamily="18" charset="0"/>
          <a:ea typeface="Georgia" panose="02040502050405020303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Georgia" panose="02040502050405020303" pitchFamily="18" charset="0"/>
          <a:ea typeface="Georgia" panose="02040502050405020303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Deep Learning Program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Google Shape;7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513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pic>
        <p:nvPicPr>
          <p:cNvPr id="10242" name="Picture 2" descr="https://miro.medium.com/max/802/1*kToStLowjokojIQ7pY2ynQ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52" y="952829"/>
            <a:ext cx="7196826" cy="4190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0270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Softmax function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2203233"/>
            <a:ext cx="5760000" cy="27340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750" y="1159946"/>
            <a:ext cx="2658462" cy="1080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Google Shape;7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46225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pic>
        <p:nvPicPr>
          <p:cNvPr id="11266" name="Picture 2" descr="https://miro.medium.com/max/1562/1*KvygqiInUpBzpknb-KVKJw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0" y="1304368"/>
            <a:ext cx="7439025" cy="204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881" y="3422793"/>
            <a:ext cx="2590800" cy="1514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6003" y="3352244"/>
            <a:ext cx="4424409" cy="153068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Google Shape;7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8147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13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36" y="831934"/>
            <a:ext cx="8009920" cy="434671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270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</a:t>
            </a:fld>
            <a:endParaRPr lang="en-GB"/>
          </a:p>
        </p:txBody>
      </p:sp>
      <p:pic>
        <p:nvPicPr>
          <p:cNvPr id="4098" name="Picture 2" descr="https://miro.medium.com/max/2510/1*vkQ0hXDaQv57sALXAJquxA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77" y="1521595"/>
            <a:ext cx="8487046" cy="2867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173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Different from other NN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3988240" cy="28668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Do not convert images into vectors or arrays </a:t>
            </a:r>
          </a:p>
          <a:p>
            <a:r>
              <a:rPr lang="en-US" dirty="0"/>
              <a:t>A </a:t>
            </a:r>
            <a:r>
              <a:rPr lang="en-US" dirty="0" err="1"/>
              <a:t>ConvNet</a:t>
            </a:r>
            <a:r>
              <a:rPr lang="en-US" dirty="0"/>
              <a:t> is able to </a:t>
            </a:r>
            <a:r>
              <a:rPr lang="en-US" b="1" dirty="0"/>
              <a:t>successfully capture the Spatial and Temporal dependencies</a:t>
            </a:r>
            <a:r>
              <a:rPr lang="en-US" dirty="0"/>
              <a:t> in an image through the application of relevant filters. 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</a:t>
            </a:fld>
            <a:endParaRPr lang="en-GB"/>
          </a:p>
        </p:txBody>
      </p:sp>
      <p:pic>
        <p:nvPicPr>
          <p:cNvPr id="5122" name="Picture 2" descr="https://miro.medium.com/max/425/1*GLQjM9k0gZ14nYF0XmkRW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440" y="1422064"/>
            <a:ext cx="4048125" cy="334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372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Convolutional layer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2986223" cy="2866864"/>
          </a:xfrm>
        </p:spPr>
        <p:txBody>
          <a:bodyPr>
            <a:normAutofit/>
          </a:bodyPr>
          <a:lstStyle/>
          <a:p>
            <a:r>
              <a:rPr lang="en-US" dirty="0" smtClean="0"/>
              <a:t>Input image </a:t>
            </a:r>
          </a:p>
          <a:p>
            <a:pPr marL="146050" indent="0">
              <a:buNone/>
            </a:pPr>
            <a:r>
              <a:rPr lang="en-US" dirty="0" smtClean="0"/>
              <a:t>     I  = 5x5x1</a:t>
            </a:r>
          </a:p>
          <a:p>
            <a:r>
              <a:rPr lang="en-US" dirty="0" smtClean="0"/>
              <a:t>Kernel K </a:t>
            </a:r>
            <a:r>
              <a:rPr lang="en-US" dirty="0"/>
              <a:t>as a 3x3x1 matrix</a:t>
            </a:r>
            <a:r>
              <a:rPr lang="en-US" dirty="0" smtClean="0"/>
              <a:t>.</a:t>
            </a:r>
          </a:p>
          <a:p>
            <a:r>
              <a:rPr lang="en-US" dirty="0" smtClean="0"/>
              <a:t>Output is 3x3x1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  <p:pic>
        <p:nvPicPr>
          <p:cNvPr id="6146" name="Picture 2" descr="https://miro.medium.com/max/526/1*GcI7G-JLAQiEoCON7xFbhg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373" y="1279668"/>
            <a:ext cx="501015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6543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For RGB images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  <p:pic>
        <p:nvPicPr>
          <p:cNvPr id="7170" name="Picture 2" descr="https://miro.medium.com/max/1280/1*ciDgQEjViWLnCbmX-EeSr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116" y="1363982"/>
            <a:ext cx="6678738" cy="375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50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more layers for convolution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654894" cy="286686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objective of the Convolution Operation is to </a:t>
            </a:r>
            <a:r>
              <a:rPr lang="en-US" b="1" dirty="0"/>
              <a:t>extract the high-level features</a:t>
            </a:r>
            <a:r>
              <a:rPr lang="en-US" dirty="0"/>
              <a:t> such as edges, from the input </a:t>
            </a:r>
            <a:r>
              <a:rPr lang="en-US" dirty="0" smtClean="0"/>
              <a:t>image.</a:t>
            </a:r>
          </a:p>
          <a:p>
            <a:r>
              <a:rPr lang="en-US" dirty="0" err="1" smtClean="0"/>
              <a:t>ConvNets</a:t>
            </a:r>
            <a:r>
              <a:rPr lang="en-US" dirty="0" smtClean="0"/>
              <a:t> </a:t>
            </a:r>
            <a:r>
              <a:rPr lang="en-US" dirty="0"/>
              <a:t>need not be limited to only one Convolutional Layer</a:t>
            </a:r>
            <a:r>
              <a:rPr lang="en-US" dirty="0" smtClean="0"/>
              <a:t>.</a:t>
            </a:r>
          </a:p>
          <a:p>
            <a:r>
              <a:rPr lang="en-US" dirty="0"/>
              <a:t>Conventionally, the first </a:t>
            </a:r>
            <a:r>
              <a:rPr lang="en-US" dirty="0" err="1"/>
              <a:t>ConvLayer</a:t>
            </a:r>
            <a:r>
              <a:rPr lang="en-US" dirty="0"/>
              <a:t> is responsible for capturing the Low-Level features such as edges, color, gradient orientation, etc. With added layers, the architecture adapts to the High-Level features as well,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</a:t>
            </a:fld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Google Shape;7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551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Pooling layer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4486181" cy="28668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Pooling layer is responsible for reducing the spatial size of the Convolved Feature.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is to decrease the computational power required to process the data through dimensionality reduction. </a:t>
            </a:r>
            <a:endParaRPr lang="en-US" dirty="0" smtClean="0"/>
          </a:p>
          <a:p>
            <a:r>
              <a:rPr lang="en-US" dirty="0" smtClean="0"/>
              <a:t>Furthermore</a:t>
            </a:r>
            <a:r>
              <a:rPr lang="en-US" dirty="0"/>
              <a:t>, it is useful for extracting dominant features 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  <p:pic>
        <p:nvPicPr>
          <p:cNvPr id="8196" name="Picture 4" descr="https://miro.medium.com/max/396/1*uoWYsCV5vBU8SHFPAPao-w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7534" y="2575068"/>
            <a:ext cx="37719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4407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Types of pooling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3852438" cy="2866864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Max pooling: </a:t>
            </a:r>
            <a:r>
              <a:rPr lang="en-US" dirty="0" smtClean="0"/>
              <a:t>It</a:t>
            </a:r>
            <a:r>
              <a:rPr lang="en-US" dirty="0"/>
              <a:t> returns the maximum value from the portion of the image covered by the Kernel</a:t>
            </a:r>
            <a:r>
              <a:rPr lang="en-US" dirty="0" smtClean="0"/>
              <a:t>.</a:t>
            </a:r>
            <a:r>
              <a:rPr lang="en-US" dirty="0"/>
              <a:t> Max Pooling also performs as a</a:t>
            </a:r>
            <a:r>
              <a:rPr lang="en-US" b="1" dirty="0"/>
              <a:t> </a:t>
            </a:r>
            <a:r>
              <a:rPr lang="en-US" dirty="0"/>
              <a:t>Noise Suppressant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Average Pooling: </a:t>
            </a:r>
            <a:r>
              <a:rPr lang="en-US" dirty="0"/>
              <a:t>returns the average of all the values from the portion of the image covered by the Kernel.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  <p:pic>
        <p:nvPicPr>
          <p:cNvPr id="9218" name="Picture 2" descr="https://miro.medium.com/max/596/1*KQIEqhxzICU7thjaQBfPB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8871" y="1159835"/>
            <a:ext cx="3926652" cy="2892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244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Classification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92500"/>
          </a:bodyPr>
          <a:lstStyle/>
          <a:p>
            <a:r>
              <a:rPr lang="en-US" dirty="0"/>
              <a:t>Adding a Fully-Connected layer is a (usually) cheap way of learning non-linear combinations of the high-level features as represented by the output of the convolutional layer.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Fully-Connected layer is learning a possibly non-linear function in that space</a:t>
            </a:r>
            <a:r>
              <a:rPr lang="en-US" dirty="0" smtClean="0"/>
              <a:t>.</a:t>
            </a:r>
          </a:p>
          <a:p>
            <a:r>
              <a:rPr lang="en-US" dirty="0"/>
              <a:t>Over a series of epochs, the model is able to distinguish between dominating and certain low-level features in images and classify them using the </a:t>
            </a:r>
            <a:r>
              <a:rPr lang="en-US" b="1" dirty="0"/>
              <a:t>Softmax Classification</a:t>
            </a:r>
            <a:r>
              <a:rPr lang="en-US" dirty="0"/>
              <a:t> technique.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299744" y="292013"/>
            <a:ext cx="1303586" cy="48851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Google Shape;7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5274" y="382720"/>
            <a:ext cx="1252525" cy="307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9655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3359</TotalTime>
  <Words>166</Words>
  <Application>Microsoft Office PowerPoint</Application>
  <PresentationFormat>On-screen Show (16:9)</PresentationFormat>
  <Paragraphs>42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Georgia</vt:lpstr>
      <vt:lpstr>Nunito</vt:lpstr>
      <vt:lpstr>Shift</vt:lpstr>
      <vt:lpstr>First Deep Learning Program</vt:lpstr>
      <vt:lpstr>Architecture</vt:lpstr>
      <vt:lpstr>Different from other NN</vt:lpstr>
      <vt:lpstr>Convolutional layer</vt:lpstr>
      <vt:lpstr>For RGB images</vt:lpstr>
      <vt:lpstr>Why more layers for convolution</vt:lpstr>
      <vt:lpstr>Pooling layer</vt:lpstr>
      <vt:lpstr>Types of pooling </vt:lpstr>
      <vt:lpstr>Classification</vt:lpstr>
      <vt:lpstr>PowerPoint Presentation</vt:lpstr>
      <vt:lpstr>Softmax function</vt:lpstr>
      <vt:lpstr>Example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  For CBSE Teachers</dc:title>
  <dc:creator>Sandeep Saini</dc:creator>
  <cp:lastModifiedBy>Windows User</cp:lastModifiedBy>
  <cp:revision>228</cp:revision>
  <dcterms:modified xsi:type="dcterms:W3CDTF">2022-05-23T14:02:08Z</dcterms:modified>
</cp:coreProperties>
</file>